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פתיחה (5 דק׳): הקרינו את השאלה. חשבו לבד דקה, שתפו בזוגות, ושלושה תלמידים משתפים במליאה. אין תשובה נכונה – מטרת השאלה לעורר סקרנות ולחבר לנושא.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קוראים את המילים בקול. בקשו מהתלמידים לנחש את הפירוש לפני שחושפים (באתר: לחיצה על כרטיס). מומלץ להשאיר את השקופית מוקרנת בזמן הקריאה.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תזכורת לאסטרטגיית הקריאה. לפני שקוראים: מציצים בכותרת ובתמונה וקובעים מטרה. בזמן: מסמנים בעיפרון ועוצרים בתחנות. אחרי: מסכמים במשפט, מגיבים ומחברים לחיים.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קריאה (12–15 דק׳): הטקסט המלא נמצא בחוברת ובאתר. קוראים יחד את הפסקה הראשונה, עוצרים בתחנת העצירה, וממשיכים בקריאה עצמית או בזוגות. רמה חט״ע: מוסיפים את פסקת הטיעון.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🏊 פני המים – איתור מידע גלוי. תשובות: מה הייתה הבעיה בתחנה? ← אין צל ואין ספסל | כמה אנשים ענו 'צל'? ← 41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🤿 צלילה – הסקה ולשון. תשובות: מה פירוש "תחנה שוממה"? ← ריקה ועזובה. המשפט בטקסט מתחיל ב: "מנהיגות היא לא להיות הכי חזק בקול…". בקשו לנמק: איך ידעתם?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🐠 המעמקים – חשיבה ביקורתית ויצירה. דנים במקרה בזוגות (3 דק׳), ואחר כך כל אחד/ת כותב/ת בחוברת. אין תשובה אחת נכונה – בודקים שיש נימוק ושימוש בטקסט.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"אמת או בדיון": קוראים כל משפט. מי שחושב/ת שנכון – קם/ה (או מרים/ה 👍), מי שלא – נשאר/ת לשבת (👎). אחר כך חושפים ומבקשים הוכחה מהטקסט. תשובות: ❌ לא נכון – נועם הציע לפנות מיד למועצה. | ✅ נכון – 12 מתוך 60 נשאלים ביקשו משהו לקרוא. | ❌ לא נכון – המועצה תרמה את העץ לספסל. | ✅ נכון – העבודה בתחנה נמשכה שלוש שבתות.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מיון: מחלקים את הכיתה לקבוצות לפי מספר הסלים. כל קבוצה "מגינה" על סל אחד ואוספת אליו פריטים. תשובות: שאלון ל־60 אנשים ← 👂 הקשבה | שרטוט ספסל וסוכך ← 📐 תוכנית | שלוש שבתות עבודה ← 🔨 ביצוע | רעיון הספרייה הקטנה ← 📐 תוכנית | ויכוח על צבעים ← 🔨 ביצוע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מעגל שיחה (8 דק׳): כללי השיחה – מקשיבים עד הסוף, מדברים בגוף ראשון, מותר לא לשתף. באתר יש כפתור לשאלה אקראית.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כלי חוסן קצר (3–5 דק׳). זו תמיכה ולא טיפול: כל דאגה לגבי תלמיד/ה מעבירים ליועצת.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לחט״ע – שאלות בסגנון בגרות על מטרה, מבנה וקישוריות. תשובות: מהי מטרת הפוסט? ← לדווח וגם להשראה – להראות שאפשר | מה תורם החלוקה לשלבים ממוספרים? ← בהירות ומבנה של תהליך שאפשר ללמוד ממנו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התאמות: לעולים – טקסט בניקוד, מחסן מילים עם תרגום לאנגלית ומשפטי פתיחה. לחנ״מ – טקסט קצר מאוד, כרטיסי תמונה וכפתורים גדולים. גרסאות מלאות לכל רמה בחוברת ובאתר.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כרטיס יציאה (3 דק׳): כל אחד/ת ממלא/ת את שלוש השורות בחוברת או על פתק. אוספים בדלת.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hut-mahshava.pages.dev/tzolelim/" TargetMode="External"/><Relationship Id="rId4" Type="http://schemas.openxmlformats.org/officeDocument/2006/relationships/hyperlink" Target="https://korim-olam.sites.tab.bot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🚀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מנהיגות צעירה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1143000"/>
            <a:ext cx="6035040" cy="3392424"/>
          </a:xfrm>
          <a:prstGeom prst="roundRect">
            <a:avLst>
              <a:gd name="adj" fmla="val 5390"/>
            </a:avLst>
          </a:prstGeom>
          <a:solidFill>
            <a:srgbClr val="FFFFFF"/>
          </a:solidFill>
          <a:ln w="25400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manhigut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216152"/>
            <a:ext cx="5888736" cy="329184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03720" y="1097280"/>
            <a:ext cx="4937760" cy="9144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54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2011680"/>
            <a:ext cx="4937760" cy="14630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0"/>
              </a:spcAft>
            </a:pPr>
            <a:r>
              <a:rPr sz="4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מנהיגות צעירה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03720" y="3429000"/>
            <a:ext cx="4937760" cy="82296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2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יוזמה קהילתית של בני נוער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086600" y="4297680"/>
            <a:ext cx="4754880" cy="457200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סוגת הטקסט: פוסט של יוזמה + נתונים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4800600"/>
            <a:ext cx="11155680" cy="566928"/>
          </a:xfrm>
          <a:prstGeom prst="roundRect">
            <a:avLst>
              <a:gd name="adj" fmla="val 4838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📽️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מצגת מלווה לחוברת · חט״ב וחט״ע · עם שקופית התאמה לעולים ולחנ״מ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5977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6501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025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🚀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מנהיגות צעירה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שאלת פתיחה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2240280"/>
            <a:ext cx="7452360" cy="2377440"/>
          </a:xfrm>
          <a:prstGeom prst="roundRect">
            <a:avLst>
              <a:gd name="adj" fmla="val 9615"/>
            </a:avLst>
          </a:prstGeom>
          <a:solidFill>
            <a:srgbClr val="FFF0E3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60020" bIns="160020"/>
          <a:lstStyle/>
          <a:p>
            <a:pPr algn="ctr" rtl="1">
              <a:spcAft>
                <a:spcPts val="40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🤔</a:t>
            </a:r>
          </a:p>
          <a:p>
            <a:pPr rtl="1" algn="ctr">
              <a:spcAft>
                <a:spcPts val="400"/>
              </a:spcAft>
            </a:pPr>
            <a:r>
              <a:rPr sz="2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על מה אתם מתלוננים בדרך לבית הספר? מי לדעתכם צריך לתקן את זה?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6404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🧠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חושבים לבד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0372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👥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בזוג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בכיתה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2240280"/>
            <a:ext cx="3429000" cy="3291840"/>
          </a:xfrm>
          <a:prstGeom prst="roundRect">
            <a:avLst>
              <a:gd name="adj" fmla="val 5555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היום נלמד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לאתר שלבים בתהליך יוזמה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לפרש נתונים ותוצאות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לתכנן יוזמה כיתתית לפי שלבים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🚀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מנהיגות צעירה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📚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אוצר מילים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מילים חשובות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47888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שוממה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ריקה ועזובה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פח שופע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פח מלא עד שהזבל עולה על גדותיו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1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סוכך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גג בד שנותן צל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41364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תקציב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כסף שמוקצה למטרה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28316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יבלות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עור קשה ביד מעבודה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🚀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מנהיגות צעירה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אסטרטגיית 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· בזמן · אחרי הקריאה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8387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מציצים בכותרת ובתמונה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על מה הטקסט? מה כבר ידוע לי על הנושא?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קובעים מטרה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למה אני קורא/ת? למידע, להנאה, כדי לגבש דעה?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מזהים סוג טקסט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סיפור? כתבה? טור אישי? כל סוג נקרא אחרת.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בזמן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✏️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מסמנים בעיפרון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מילה לא מוכרת – עיגול. משפט חשוב – קו.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עוצרים בתחנות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קרה עד עכשיו? מה אני מנחש/ת שיקרה?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🔗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מחפשים קשרים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סיבה ותוצאה, לפני ואחרי, טענה ונימוק.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✅</a:t>
            </a:r>
            <a:r>
              <a:rPr sz="24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אחרי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מסכמים במשפט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הרעיון המרכזי – במילים שלי?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💭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מגיבים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מסכים/ה? לא מסכים/ה? למה?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🔄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מחברים לחיים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איפה פגשתי משהו דומה? מה אקח איתי?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🚀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מנהיגות צעירה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קוראים יחד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איך הפכנו תחנת אוטובוס שוממה למקום שאנשים מחכים לחכות בו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778240" y="2194560"/>
            <a:ext cx="3017520" cy="420624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פוסט של יוזמה + נתונים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86200" y="2743200"/>
            <a:ext cx="7909560" cy="2514600"/>
          </a:xfrm>
          <a:prstGeom prst="roundRect">
            <a:avLst>
              <a:gd name="adj" fmla="val 7272"/>
            </a:avLst>
          </a:prstGeom>
          <a:solidFill>
            <a:srgbClr val="FFFFFF"/>
          </a:solidFill>
          <a:ln w="19050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160020" bIns="160020"/>
          <a:lstStyle/>
          <a:p>
            <a:pPr algn="r" rtl="1">
              <a:spcAft>
                <a:spcPts val="400"/>
              </a:spcAft>
            </a:pPr>
            <a:r>
              <a:rPr sz="21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❝</a:t>
            </a:r>
            <a:r>
              <a:rPr sz="21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זה התחיל מתלונה. כל בוקר חיכינו באוטובוס בתחנה ליד המתנ״ס: בלי צל, בלי ספסל, עם פח שופע. "מישהו צריך לטפל בזה", אמרנו. ואז נועם שאל: "למה לא אנחנו?" שלב 1 – הקשבה. שאלנו 60 אנשים שמחכים בתחנה מה חסר להם. 41 ענו 'צל', 30 ענו 'ספסל', ו־12 הפתיעו: 'משהו לקרוא'.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86200" y="5440680"/>
            <a:ext cx="7909560" cy="777240"/>
          </a:xfrm>
          <a:prstGeom prst="roundRect">
            <a:avLst>
              <a:gd name="adj" fmla="val 23529"/>
            </a:avLst>
          </a:prstGeom>
          <a:solidFill>
            <a:srgbClr val="FFE3E3"/>
          </a:solidFill>
          <a:ln w="15875">
            <a:solidFill>
              <a:srgbClr val="F3B5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C0392B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1800" b="1" lang="he-IL">
                <a:solidFill>
                  <a:srgbClr val="C0392B"/>
                </a:solidFill>
                <a:latin typeface="Arial"/>
                <a:ea typeface="Arial"/>
                <a:cs typeface="Arial"/>
                <a:sym typeface="Arial"/>
              </a:rPr>
              <a:t> תחנת עצירה: 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קרה עד עכשיו? מה לדעתכם יקרה בהמשך?</a:t>
            </a:r>
          </a:p>
        </p:txBody>
      </p:sp>
      <p:pic>
        <p:nvPicPr>
          <p:cNvPr id="19" name="Picture 18" descr="manhigut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743200"/>
            <a:ext cx="3017520" cy="168249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85800" y="4526280"/>
            <a:ext cx="3017520" cy="9144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הטקסט המלא בחוברת ובאתר. קוראים, מסמנים בעיפרון ועוצרים בתחנות.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🚀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מנהיגות צעירה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א׳ · פני המים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מאתרים מידע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בחלק הזה נאתר פרטים ונתונים מהפוסט.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מה הייתה הבעיה בתחנה?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אין צל ואין ספסל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האוטובוס לא הגיע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היא הייתה רחוקה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66344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כמה אנשים ענו 'צל'?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2292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95799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30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6868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41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🚀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מנהיגות צעירה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ב׳ · צלילה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מבינים מה מסתתר בין השורות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עכשיו נצלול: נבין את השלבים, הביטויים והמסר.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🔤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מה פירוש "תחנה שוממה"?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ריקה ועזובה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רועשת מאוד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חדשה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754880"/>
            <a:ext cx="11109960" cy="1417320"/>
          </a:xfrm>
          <a:prstGeom prst="roundRect">
            <a:avLst>
              <a:gd name="adj" fmla="val 12903"/>
            </a:avLst>
          </a:prstGeom>
          <a:solidFill>
            <a:srgbClr val="FFF6CC"/>
          </a:solidFill>
          <a:ln w="15875">
            <a:solidFill>
              <a:srgbClr val="F2DE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🖍️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מצאו בטקסט את המשפט שמגדיר מהי מנהיגות לפי הכותבים</a:t>
            </a:r>
          </a:p>
          <a:p>
            <a:pPr rtl="1" algn="r">
              <a:spcAft>
                <a:spcPts val="4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העתיקו את המשפט, וכתבו במילים שלכם: איך ידעתם?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🚀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מנהיגות צעירה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ג׳ · המעמקים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חושבים, מביעים עמדה ויוצרים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ועכשיו – מה אתם חושבים, ומה הייתם עושים?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2971800"/>
            <a:ext cx="5440680" cy="3200400"/>
          </a:xfrm>
          <a:prstGeom prst="roundRect">
            <a:avLst>
              <a:gd name="adj" fmla="val 5714"/>
            </a:avLst>
          </a:prstGeom>
          <a:solidFill>
            <a:srgbClr val="E7F1FF"/>
          </a:solidFill>
          <a:ln w="15875">
            <a:solidFill>
              <a:srgbClr val="C5DA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1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מקרה: סוכך בחצר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יואב, תלמיד כיתה ח׳, הציע להוסיף סוכך בחצר כי אין צל בהפסקות. רכז השכבה אמר שאין כסף, והחברים אמרו: 'נו, ניסינו'.</a:t>
            </a:r>
          </a:p>
          <a:p>
            <a:pPr rtl="1" algn="r">
              <a:spcAft>
                <a:spcPts val="8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❓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מה יואב יכול לעשות עכשיו, לפי מה שלמדו כותבי הפוסט?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2971800"/>
            <a:ext cx="5486400" cy="32004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9050">
            <a:solidFill>
              <a:srgbClr val="C5CB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2E3A75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2100" b="1" lang="he-IL">
                <a:solidFill>
                  <a:srgbClr val="2E3A75"/>
                </a:solidFill>
                <a:latin typeface="Arial"/>
                <a:ea typeface="Arial"/>
                <a:cs typeface="Arial"/>
                <a:sym typeface="Arial"/>
              </a:rPr>
              <a:t> כתיבה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בחרו בעיה קטנה בבית הספר שלכם וכתבו את 'שלב 1 – הקשבה': אילו 3 שאלות תשאלו, ואת מי?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🚀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מנהיגות צעירה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🎲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אמת או בדיון?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קמים ·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יושבים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783080" y="2286000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נועם הציע לפנות מיד למועצה.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286000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83080" y="3273552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12 מתוך 60 נשאלים ביקשו משהו לקרוא.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273552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783080" y="4261104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3. המועצה תרמה את העץ לספסל.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261104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83080" y="5248656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4. העבודה בתחנה נמשכה שלוש שבתות.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5248656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🚀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מנהיגות צעירה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 מיון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לאיזה שלב שייך כל דבר?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02168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שאלון ל־60 אנשים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43984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שרטוט ספסל וסוכך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שלוש שבתות עבודה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02168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רעיון הספרייה הקטנה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43984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ויכוח על צבעים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44840" y="3666744"/>
            <a:ext cx="3550920" cy="2551175"/>
          </a:xfrm>
          <a:prstGeom prst="roundRect">
            <a:avLst>
              <a:gd name="adj" fmla="val 7168"/>
            </a:avLst>
          </a:prstGeom>
          <a:solidFill>
            <a:srgbClr val="E6F7E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👂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הקשבה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65320" y="3666744"/>
            <a:ext cx="3550920" cy="2551175"/>
          </a:xfrm>
          <a:prstGeom prst="roundRect">
            <a:avLst>
              <a:gd name="adj" fmla="val 7168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📐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תוכנית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3666744"/>
            <a:ext cx="3550920" cy="2551175"/>
          </a:xfrm>
          <a:prstGeom prst="roundRect">
            <a:avLst>
              <a:gd name="adj" fmla="val 7168"/>
            </a:avLst>
          </a:prstGeom>
          <a:solidFill>
            <a:srgbClr val="E7F1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🔨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ביצוע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🚀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מנהיגות צעירה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מעגל שיחה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מדברים על זה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24028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עוצר אנשים מלומר 'למה לא אנחנו?'</a:t>
            </a:r>
          </a:p>
        </p:txBody>
      </p:sp>
      <p:sp>
        <p:nvSpPr>
          <p:cNvPr id="17" name="Oval 16"/>
          <p:cNvSpPr/>
          <p:nvPr/>
        </p:nvSpPr>
        <p:spPr>
          <a:xfrm>
            <a:off x="11064240" y="2331720"/>
            <a:ext cx="749808" cy="749808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33756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עושים עם ה'לא' הראשון?</a:t>
            </a:r>
          </a:p>
        </p:txBody>
      </p:sp>
      <p:sp>
        <p:nvSpPr>
          <p:cNvPr id="19" name="Oval 18"/>
          <p:cNvSpPr/>
          <p:nvPr/>
        </p:nvSpPr>
        <p:spPr>
          <a:xfrm>
            <a:off x="11064240" y="3429000"/>
            <a:ext cx="749808" cy="749808"/>
          </a:xfrm>
          <a:prstGeom prst="ellipse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43484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איזו בעיה בבית הספר שלכם מחכה ליוזמה?</a:t>
            </a:r>
          </a:p>
        </p:txBody>
      </p:sp>
      <p:sp>
        <p:nvSpPr>
          <p:cNvPr id="21" name="Oval 20"/>
          <p:cNvSpPr/>
          <p:nvPr/>
        </p:nvSpPr>
        <p:spPr>
          <a:xfrm>
            <a:off x="11064240" y="4526279"/>
            <a:ext cx="749808" cy="749808"/>
          </a:xfrm>
          <a:prstGeom prst="ellipse">
            <a:avLst/>
          </a:prstGeom>
          <a:solidFill>
            <a:srgbClr val="E985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5623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FFFF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👂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מקשיבים עד הסוף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🙋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מדברים בגוף ראשון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מותר לא לשתף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🚀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מנהיגות צעירה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💪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כלי חוסן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מעש״ה – ארבעה צעדים לעזור למי שלידנו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21140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🤲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מחויבות – "אני כאן איתך"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59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✅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עידוד לפעולה – משימה קטנה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497580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❓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שאלות שמפעילות חשיבה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799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🔗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הבניית רצף – מה קרה ומה עכשיו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114800"/>
            <a:ext cx="11109960" cy="210312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משימה</a:t>
            </a:r>
          </a:p>
          <a:p>
            <a:pPr rtl="1" algn="r">
              <a:spcAft>
                <a:spcPts val="6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מנהיגות מתחילה בלב שרואה את מי שלידנו. בחרו מקרה מהשכונה ותכננו עזרה לפי מעש״ה: מחויבות, משימה קטנה, שאלה, והמשך.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🚀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מנהיגות צעירה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🎓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לחט״ע · בסגנון בגרות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מטרה, מבנה וקישוריות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1051560"/>
          </a:xfrm>
          <a:prstGeom prst="roundRect">
            <a:avLst>
              <a:gd name="adj" fmla="val 1739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פסקת ההרחבה (חט״ע):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„חשוב להתבונן גם בנתונים בעין ביקורתית: 60 נשאלים בתחנה אחת אינם מדגם מייצג של כל השכונה, וייתכן שמי שלא עונה – למשל אנשים הממהרים לעבודה – זקוקים לדברים אחרים.“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383280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מהי מטרת הפוסט?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לדווח וגם להשראה – להראות שאפשר   ב. לבקש תרומות כסף   ג. לבקר את המועצה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407408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מה תורם החלוקה לשלבים ממוספרים?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בהירות ומבנה של תהליך שאפשר ללמוד ממנו   ב. אורך   ג. חריזה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5468112"/>
            <a:ext cx="11109960" cy="777240"/>
          </a:xfrm>
          <a:prstGeom prst="roundRect">
            <a:avLst>
              <a:gd name="adj" fmla="val 23529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15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שאלה פתוחה: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מהי מטרת הפסקה הביקורתית בסוף הטקסט, וכיצד היא משנה את האופן שבו הקוראים תופסים את הנתונים? הסבירו והביאו שתי דוגמאות.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🚀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מנהיגות צעירה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🌱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התאמות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לעולים ולחנ״מ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8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🟢</a:t>
            </a:r>
            <a:r>
              <a:rPr sz="20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עולים – עברית בניקוד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אֵיפֹה אַתֶּם מְחַכִּים לָאוֹטוֹבּוּס? יֵשׁ שָׁם סַפְסָל?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עוֹמְדִים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standing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בְּנֵי נוֹעַר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teenagers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עוֹזְרִים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help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עַכְשָׁיו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now</a:t>
            </a:r>
          </a:p>
          <a:p>
            <a:pPr rtl="1" algn="r">
              <a:spcAft>
                <a:spcPts val="500"/>
              </a:spcAft>
            </a:pPr>
            <a:r>
              <a:rPr sz="1400" b="0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💡</a:t>
            </a:r>
            <a:r>
              <a:rPr sz="1400" b="0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מחסן מילים + משפטי פתיחה בחוברת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חנ״מ – תמונות וכפתורים גדולים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🚏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אתם מחכים באוטובוס? </a:t>
            </a: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🪑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יש ספסל?</a:t>
            </a:r>
          </a:p>
          <a:p>
            <a:pPr rtl="1" algn="r">
              <a:spcAft>
                <a:spcPts val="5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חסר בתחנה?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🪑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ספסל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65176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🐘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פיל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🎂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עוגה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🚀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מנהיגות צעירה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🎟️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כרטיס יציאה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שיוצאים...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63040" y="2194560"/>
            <a:ext cx="9601200" cy="4023360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31750">
            <a:solidFill>
              <a:srgbClr val="9B7BEA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🚀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כרטיס יציאה · מנהיגות צעירה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283464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בעיה שהייתי רוצה לפתור: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11680" y="352044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828800" y="388620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אדם אחד שאשאל עליה: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011680" y="457200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828800" y="493776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הצעד הראשון שלי: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11680" y="562356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🚀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מנהיגות צעירה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💜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תודה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נתראה בצלילה הבאה!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</a:p>
        </p:txBody>
      </p:sp>
      <p:pic>
        <p:nvPicPr>
          <p:cNvPr id="16" name="Picture 1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447" y="2331720"/>
            <a:ext cx="1828800" cy="1828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71600" y="4297680"/>
            <a:ext cx="9418320" cy="5486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48920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💡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מקור השראה: </a:t>
            </a:r>
            <a:r>
              <a:rPr sz="16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סטודיו חוט מחשבה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53492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האתר והחוברות: </a:t>
            </a:r>
            <a:r>
              <a:rPr sz="16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korim-olam.sites.tab.bot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מנהיגות צעירה – מצגת מלווה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