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ובתמונה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נמצא בחוברת ובאתר. קוראים יחד את הפסקה הראשונה, עוצרים בתחנת העצירה, וממשיכים בקריאה עצמית או בזוגות. רמה חט״ע: מוסיפים את פסקת הטיעון.</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איפה נמצאת הדוברת? ← בחלון בקומה שלוש | מה היא עושה עם ההודעה שלא שלחה? ← מקפלת לציפור</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'הלב דולק' כשהעיר כבויה – זהו: ← ניגוד בין חוץ לפנים. המשפט בטקסט מתחיל ב: "אני אמצא בה סדק לעבור…".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הדוברת ישנה טוב בלילה. | ❌ לא נכון – הדוברת שלחה את ההודעה שכתבה. | ✅ נכון – בפזמון חוזרת אותה שורה פעמיים. | ✅ נכון – לפי הניתוח, הסדק מסמן תקווה קטנה.</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העיר כבויה ← 🌑 קושי | יהיה אור ← 🌅 תקווה | הלילה הוא חומה ← 🌑 קושי | סדק לעבור ← 🌅 תקווה | השעון שוב לא עונה ← 🌑 קושי</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שאלות בסגנון בגרות על מטרה, מבנה וקישוריות. תשובות: מהו התפקיד של הפזמון במבנה השיר? ← מעגן את המסר המרכזי וחוזר כמו מנטרה | מהו הדימוי 'מד חום' בפסקה האחרונה? ← מטפורה: שיר מודד את מצב הרוח הציבורי</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מחסן מילים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ut-mahshava.pages.dev/tzolelim/" TargetMode="External"/><Relationship Id="rId4" Type="http://schemas.openxmlformats.org/officeDocument/2006/relationships/hyperlink" Target="https://korim-olam.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muzika-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מוזיקה שמדברת אלינו</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איך מילים של שיר משקפות מצב רוח</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שיר מקורי + ניתוח</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האם יש שיר שאתם שומעים כשקשה לכם להירדם? מה יש בו שעוזר?</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לזהות רגש ומצב רוח בשורות שיר</a:t>
            </a:r>
          </a:p>
          <a:p>
            <a:pPr rtl="1" algn="r">
              <a:spcAft>
                <a:spcPts val="600"/>
              </a:spcAft>
            </a:pPr>
            <a:r>
              <a:rPr sz="1500" b="0" lang="he-IL">
                <a:solidFill>
                  <a:srgbClr val="2B2540"/>
                </a:solidFill>
                <a:latin typeface="Arial"/>
                <a:ea typeface="Arial"/>
                <a:cs typeface="Arial"/>
                <a:sym typeface="Arial"/>
              </a:rPr>
              <a:t>• לנתח אמצעים אמנותיים: חזרה, דימוי, ניגוד</a:t>
            </a:r>
          </a:p>
          <a:p>
            <a:pPr rtl="1" algn="r">
              <a:spcAft>
                <a:spcPts val="600"/>
              </a:spcAft>
            </a:pPr>
            <a:r>
              <a:rPr sz="1500" b="0" lang="he-IL">
                <a:solidFill>
                  <a:srgbClr val="2B2540"/>
                </a:solidFill>
                <a:latin typeface="Arial"/>
                <a:ea typeface="Arial"/>
                <a:cs typeface="Arial"/>
                <a:sym typeface="Arial"/>
              </a:rPr>
              <a:t>• לכתוב בית משלי</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העיר כבויה</a:t>
            </a:r>
          </a:p>
          <a:p>
            <a:pPr rtl="1" algn="ctr">
              <a:spcAft>
                <a:spcPts val="600"/>
              </a:spcAft>
            </a:pPr>
            <a:r>
              <a:rPr sz="1700" b="0" lang="he-IL">
                <a:solidFill>
                  <a:srgbClr val="2B2540"/>
                </a:solidFill>
                <a:latin typeface="Arial"/>
                <a:ea typeface="Arial"/>
                <a:cs typeface="Arial"/>
                <a:sym typeface="Arial"/>
              </a:rPr>
              <a:t>כל האורות בעיר כבויים, כולם ישנים</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הלב דולק</a:t>
            </a:r>
          </a:p>
          <a:p>
            <a:pPr rtl="1" algn="ctr">
              <a:spcAft>
                <a:spcPts val="600"/>
              </a:spcAft>
            </a:pPr>
            <a:r>
              <a:rPr sz="1700" b="0" lang="he-IL">
                <a:solidFill>
                  <a:srgbClr val="2B2540"/>
                </a:solidFill>
                <a:latin typeface="Arial"/>
                <a:ea typeface="Arial"/>
                <a:cs typeface="Arial"/>
                <a:sym typeface="Arial"/>
              </a:rPr>
              <a:t>הרגשות ערים וחזקים</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מנטרה</a:t>
            </a:r>
          </a:p>
          <a:p>
            <a:pPr rtl="1" algn="ctr">
              <a:spcAft>
                <a:spcPts val="600"/>
              </a:spcAft>
            </a:pPr>
            <a:r>
              <a:rPr sz="1700" b="0" lang="he-IL">
                <a:solidFill>
                  <a:srgbClr val="2B2540"/>
                </a:solidFill>
                <a:latin typeface="Arial"/>
                <a:ea typeface="Arial"/>
                <a:cs typeface="Arial"/>
                <a:sym typeface="Arial"/>
              </a:rPr>
              <a:t>משפט שחוזרים עליו כדי להתחזק</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בלתי עביר</a:t>
            </a:r>
          </a:p>
          <a:p>
            <a:pPr rtl="1" algn="ctr">
              <a:spcAft>
                <a:spcPts val="600"/>
              </a:spcAft>
            </a:pPr>
            <a:r>
              <a:rPr sz="1700" b="0" lang="he-IL">
                <a:solidFill>
                  <a:srgbClr val="2B2540"/>
                </a:solidFill>
                <a:latin typeface="Arial"/>
                <a:ea typeface="Arial"/>
                <a:cs typeface="Arial"/>
                <a:sym typeface="Arial"/>
              </a:rPr>
              <a:t>אי אפשר לעבור דרכו</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סדק</a:t>
            </a:r>
          </a:p>
          <a:p>
            <a:pPr rtl="1" algn="ctr">
              <a:spcAft>
                <a:spcPts val="600"/>
              </a:spcAft>
            </a:pPr>
            <a:r>
              <a:rPr sz="1700" b="0" lang="he-IL">
                <a:solidFill>
                  <a:srgbClr val="2B2540"/>
                </a:solidFill>
                <a:latin typeface="Arial"/>
                <a:ea typeface="Arial"/>
                <a:cs typeface="Arial"/>
                <a:sym typeface="Arial"/>
              </a:rPr>
              <a:t>פתח קטן וצר</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ובתמונה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חלון בקומה שלוש (שיר מקורי שלנו)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שיר מקורי + ניתוח</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a:t>
            </a: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בית ראשון:
בחלון בקומה שלוש / יש מישהי שלא ישנה,
העיר כבויה, הלב דולק, / והשעון שוב לא עונה. </a:t>
            </a: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פזמון:
אבל בבוקר יהיה אור, / אבל בבוקר יהיה אור,
גם אם הלילה הוא חומה, / אני אמצא בה סדק לעבור.</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מה קרה עד עכשיו? מה לדעתכם יקרה בהמשך?</a:t>
            </a:r>
          </a:p>
        </p:txBody>
      </p:sp>
      <p:pic>
        <p:nvPicPr>
          <p:cNvPr id="19" name="Picture 18" descr="muzika-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נתחיל בפרטים: מה בדיוק כתוב בשיר ובניתוח?</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איפה נמצאת הדוברת?</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בחלון בקומה שלוש</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בים</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בבית הספר</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היא עושה עם ההודעה שלא שלחה?</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מקפלת לציפור</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מוחקת</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שולחת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נצלול לדימויים, לניגודים ולמבנה של השיר.</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'הלב דולק' כשהעיר כבויה – זהו:</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ניגוד בין חוץ לפנים</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טעות כתיב</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תיאור של שריפה</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השורה שיש בה סימן לתקווה</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ולבסוף: מה השיר אומר לכם, ואיך תמשיכו אותו?</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ההודעה של מאיה</a:t>
            </a:r>
          </a:p>
          <a:p>
            <a:pPr rtl="1" algn="r">
              <a:spcAft>
                <a:spcPts val="800"/>
              </a:spcAft>
            </a:pPr>
            <a:r>
              <a:rPr sz="1800" b="0" lang="he-IL">
                <a:solidFill>
                  <a:srgbClr val="2B2540"/>
                </a:solidFill>
                <a:latin typeface="Arial"/>
                <a:ea typeface="Arial"/>
                <a:cs typeface="Arial"/>
                <a:sym typeface="Arial"/>
              </a:rPr>
              <a:t>מאיה, בת 14, רבה עם חברה טובה. בלילה היא כותבת לה הודעת התנצלות ארוכה, אבל לא שולחת אותה.</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מאיה יכולה לעשות? כתבו לה משפט־מנטרה קצר שיעזור לה עד הבוקר.</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כתבו בית שלישי לשיר: מה קורה בבוקר? השתמשו בדימוי אחד ובחזרה אחת.</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הדוברת ישנה טוב בלילה.</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הדוברת שלחה את ההודעה שכתבה.</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בפזמון חוזרת אותה שורה פעמיים.</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לפי הניתוח, הסדק מסמן תקווה קטנה.</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מיינו לפי מצב רוח</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העיר כבויה</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יהיה אור</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הלילה הוא חומה</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סדק לעבור</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השעון שוב לא עונה</a:t>
            </a:r>
          </a:p>
        </p:txBody>
      </p:sp>
      <p:sp>
        <p:nvSpPr>
          <p:cNvPr id="21" name="Rounded Rectangle 20"/>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קושי</a:t>
            </a:r>
          </a:p>
        </p:txBody>
      </p:sp>
      <p:sp>
        <p:nvSpPr>
          <p:cNvPr id="22" name="Rounded Rectangle 21"/>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תקווה</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איזה סוג שיר אתם שומעים כשאתם עצובים? וכשאתם שמחים?</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האם שיר יכול לשנות לכם את מצב הרוח? איך?</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אם הייתם כותבים 'שיר של הכיתה', על מה הוא היה?</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גש״ר מאח״ד – שישה ערוצים שמחזקים אותי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10058400" y="2286000"/>
            <a:ext cx="173736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גוף</a:t>
            </a:r>
          </a:p>
        </p:txBody>
      </p:sp>
      <p:sp>
        <p:nvSpPr>
          <p:cNvPr id="17" name="Rounded Rectangle 16"/>
          <p:cNvSpPr/>
          <p:nvPr/>
        </p:nvSpPr>
        <p:spPr>
          <a:xfrm>
            <a:off x="8183879" y="2286000"/>
            <a:ext cx="173736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שכל</a:t>
            </a:r>
          </a:p>
        </p:txBody>
      </p:sp>
      <p:sp>
        <p:nvSpPr>
          <p:cNvPr id="18" name="Rounded Rectangle 17"/>
          <p:cNvSpPr/>
          <p:nvPr/>
        </p:nvSpPr>
        <p:spPr>
          <a:xfrm>
            <a:off x="6309360" y="2286000"/>
            <a:ext cx="173736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רגש</a:t>
            </a:r>
          </a:p>
        </p:txBody>
      </p:sp>
      <p:sp>
        <p:nvSpPr>
          <p:cNvPr id="19" name="Rounded Rectangle 18"/>
          <p:cNvSpPr/>
          <p:nvPr/>
        </p:nvSpPr>
        <p:spPr>
          <a:xfrm>
            <a:off x="4434840" y="2286000"/>
            <a:ext cx="173736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מערכת אמונות</a:t>
            </a:r>
          </a:p>
        </p:txBody>
      </p:sp>
      <p:sp>
        <p:nvSpPr>
          <p:cNvPr id="20" name="Rounded Rectangle 19"/>
          <p:cNvSpPr/>
          <p:nvPr/>
        </p:nvSpPr>
        <p:spPr>
          <a:xfrm>
            <a:off x="2560320" y="2286000"/>
            <a:ext cx="1737360"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חברה</a:t>
            </a:r>
          </a:p>
        </p:txBody>
      </p:sp>
      <p:sp>
        <p:nvSpPr>
          <p:cNvPr id="21" name="Rounded Rectangle 20"/>
          <p:cNvSpPr/>
          <p:nvPr/>
        </p:nvSpPr>
        <p:spPr>
          <a:xfrm>
            <a:off x="685800" y="2286000"/>
            <a:ext cx="1737360" cy="1600200"/>
          </a:xfrm>
          <a:prstGeom prst="roundRect">
            <a:avLst>
              <a:gd name="adj" fmla="val 11428"/>
            </a:avLst>
          </a:prstGeom>
          <a:solidFill>
            <a:srgbClr val="FFF6CC"/>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דמיון</a:t>
            </a:r>
          </a:p>
        </p:txBody>
      </p:sp>
      <p:sp>
        <p:nvSpPr>
          <p:cNvPr id="22" name="Rounded Rectangle 21"/>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איזה שיר מחזק אתכם? מוזיקה פוגשת כמה ערוצים: רגש (שיר שמבטא אותי), גוף (לרקוד, לנשום בקצב), חברה (לשיר יחד), דמיון. בחרו שניים וכתבו "פלייליסט חוסן" של שלושה שירים בלי שמות זמרים – רק המצב רוח.</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פסקת ההרחבה (חט״ע): </a:t>
            </a:r>
            <a:r>
              <a:rPr sz="1500" b="0" lang="he-IL">
                <a:solidFill>
                  <a:srgbClr val="2B2540"/>
                </a:solidFill>
                <a:latin typeface="Arial"/>
                <a:ea typeface="Arial"/>
                <a:cs typeface="Arial"/>
                <a:sym typeface="Arial"/>
              </a:rPr>
              <a:t>„חוקרי תרבות מציינים כי בתקופות מתוחות עולה הפופולריות של שירים העוסקים בתקווה, בבית ובביחד, ואילו בתקופות רגועות מתחזקים שירי מסיבה ואהבה. שירים, לפי גישה זו, הם 'מד חום' של מצב הרוח הציבורי.“</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מהו התפקיד של הפזמון במבנה השיר?</a:t>
            </a:r>
          </a:p>
          <a:p>
            <a:pPr rtl="1" algn="r">
              <a:spcAft>
                <a:spcPts val="200"/>
              </a:spcAft>
            </a:pPr>
            <a:r>
              <a:rPr sz="1400" b="0" lang="he-IL">
                <a:solidFill>
                  <a:srgbClr val="6B6880"/>
                </a:solidFill>
                <a:latin typeface="Arial"/>
                <a:ea typeface="Arial"/>
                <a:cs typeface="Arial"/>
                <a:sym typeface="Arial"/>
              </a:rPr>
              <a:t>א. מעגן את המסר המרכזי וחוזר כמו מנטרה   ב. מספר עלילה חדשה   ג. מציג דמות חדשה</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מהו הדימוי 'מד חום' בפסקה האחרונה?</a:t>
            </a:r>
          </a:p>
          <a:p>
            <a:pPr rtl="1" algn="r">
              <a:spcAft>
                <a:spcPts val="200"/>
              </a:spcAft>
            </a:pPr>
            <a:r>
              <a:rPr sz="1400" b="0" lang="he-IL">
                <a:solidFill>
                  <a:srgbClr val="6B6880"/>
                </a:solidFill>
                <a:latin typeface="Arial"/>
                <a:ea typeface="Arial"/>
                <a:cs typeface="Arial"/>
                <a:sym typeface="Arial"/>
              </a:rPr>
              <a:t>א. מטפורה: שיר מודד את מצב הרוח הציבורי   ב. תיאור רפואי   ג. שם של שיר</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מה תפקידן של פסקת הניתוח ושל פסקת חוקרי התרבות ביחס לשיר? הסבירו כיצד הן מרחיבות את המבט מהחוויה הפרטית אל הציבור.</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אַתֶּם שׁוֹמְעִים שִׁירִים בַּלַּיְלָה? אֵיזֶה שִׁיר?</a:t>
            </a:r>
          </a:p>
          <a:p>
            <a:pPr rtl="1" algn="r">
              <a:spcAft>
                <a:spcPts val="500"/>
              </a:spcAft>
            </a:pPr>
            <a:r>
              <a:rPr sz="1700" b="1" lang="he-IL">
                <a:solidFill>
                  <a:srgbClr val="6A3FC9"/>
                </a:solidFill>
                <a:latin typeface="Arial"/>
                <a:ea typeface="Arial"/>
                <a:cs typeface="Arial"/>
                <a:sym typeface="Arial"/>
              </a:rPr>
              <a:t>אוֹר </a:t>
            </a:r>
            <a:r>
              <a:rPr sz="1500" b="0" lang="he-IL">
                <a:solidFill>
                  <a:srgbClr val="6B6880"/>
                </a:solidFill>
                <a:latin typeface="Arial"/>
                <a:ea typeface="Arial"/>
                <a:cs typeface="Arial"/>
                <a:sym typeface="Arial"/>
              </a:rPr>
              <a:t>– light</a:t>
            </a:r>
          </a:p>
          <a:p>
            <a:pPr rtl="1" algn="r">
              <a:spcAft>
                <a:spcPts val="500"/>
              </a:spcAft>
            </a:pPr>
            <a:r>
              <a:rPr sz="1700" b="1" lang="he-IL">
                <a:solidFill>
                  <a:srgbClr val="6A3FC9"/>
                </a:solidFill>
                <a:latin typeface="Arial"/>
                <a:ea typeface="Arial"/>
                <a:cs typeface="Arial"/>
                <a:sym typeface="Arial"/>
              </a:rPr>
              <a:t>עָצוּב </a:t>
            </a:r>
            <a:r>
              <a:rPr sz="1500" b="0" lang="he-IL">
                <a:solidFill>
                  <a:srgbClr val="6B6880"/>
                </a:solidFill>
                <a:latin typeface="Arial"/>
                <a:ea typeface="Arial"/>
                <a:cs typeface="Arial"/>
                <a:sym typeface="Arial"/>
              </a:rPr>
              <a:t>– sad</a:t>
            </a:r>
          </a:p>
          <a:p>
            <a:pPr rtl="1" algn="r">
              <a:spcAft>
                <a:spcPts val="500"/>
              </a:spcAft>
            </a:pPr>
            <a:r>
              <a:rPr sz="1700" b="1" lang="he-IL">
                <a:solidFill>
                  <a:srgbClr val="6A3FC9"/>
                </a:solidFill>
                <a:latin typeface="Arial"/>
                <a:ea typeface="Arial"/>
                <a:cs typeface="Arial"/>
                <a:sym typeface="Arial"/>
              </a:rPr>
              <a:t>טוֹב </a:t>
            </a:r>
            <a:r>
              <a:rPr sz="1500" b="0" lang="he-IL">
                <a:solidFill>
                  <a:srgbClr val="6B6880"/>
                </a:solidFill>
                <a:latin typeface="Arial"/>
                <a:ea typeface="Arial"/>
                <a:cs typeface="Arial"/>
                <a:sym typeface="Arial"/>
              </a:rPr>
              <a:t>– good</a:t>
            </a:r>
          </a:p>
          <a:p>
            <a:pPr rtl="1" algn="r">
              <a:spcAft>
                <a:spcPts val="500"/>
              </a:spcAft>
            </a:pPr>
            <a:r>
              <a:rPr sz="1700" b="1" lang="he-IL">
                <a:solidFill>
                  <a:srgbClr val="6A3FC9"/>
                </a:solidFill>
                <a:latin typeface="Arial"/>
                <a:ea typeface="Arial"/>
                <a:cs typeface="Arial"/>
                <a:sym typeface="Arial"/>
              </a:rPr>
              <a:t>מַתְחִיל </a:t>
            </a:r>
            <a:r>
              <a:rPr sz="1500" b="0" lang="he-IL">
                <a:solidFill>
                  <a:srgbClr val="6B6880"/>
                </a:solidFill>
                <a:latin typeface="Arial"/>
                <a:ea typeface="Arial"/>
                <a:cs typeface="Arial"/>
                <a:sym typeface="Arial"/>
              </a:rPr>
              <a:t>– starts</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אתם אוהבים לשיר?</a:t>
            </a:r>
          </a:p>
          <a:p>
            <a:pPr rtl="1" algn="r">
              <a:spcAft>
                <a:spcPts val="500"/>
              </a:spcAft>
            </a:pPr>
            <a:r>
              <a:rPr sz="1800" b="0" lang="he-IL">
                <a:solidFill>
                  <a:srgbClr val="2B2540"/>
                </a:solidFill>
                <a:latin typeface="Arial"/>
                <a:ea typeface="Arial"/>
                <a:cs typeface="Arial"/>
                <a:sym typeface="Arial"/>
              </a:rPr>
              <a:t>מה יש בבוקר?</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אור</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ירח</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סערה</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מוזיקה שמדברת אלינו</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שורה אחת שכתבתי היום:</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האמצעי האמנותי שהכי אהבתי:</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הרגש שהשיר העלה בי:</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קוראים את העולם שלנו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מוזיקה שמדברת אלינו</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מקור השראה: </a:t>
            </a:r>
            <a:r>
              <a:rPr sz="1600" b="1" lang="he-IL">
                <a:solidFill>
                  <a:srgbClr val="3D7BD9"/>
                </a:solidFill>
                <a:latin typeface="Arial"/>
                <a:ea typeface="Arial"/>
                <a:cs typeface="Arial"/>
                <a:sym typeface="Arial"/>
                <a:hlinkClick r:id="rId3"/>
              </a:rPr>
              <a:t>סטודיו חוט מחשבה</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4"/>
              </a:rPr>
              <a:t>korim-olam.sites.tab.bot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מוזיקה שמדברת אלינו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