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ובתמונה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נמצא בחוברת ובאתר. קוראים יחד את הפסקה הראשונה, עוצרים בתחנת העצירה, וממשיכים בקריאה עצמית או בזוגות. רמה חט״ע: מוסיפים את פסקת הטיעון.</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למה מרים ישבה ליד דניאל? ← כי לא נשאר מקום אחר | מה מסמל הסוודר האפור עבור מרים? ← את סבתא שלה</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בסיפור שני מספרים. איך זה משפיע על הקורא/ת? ← רואים את אותו רגע משני צדדים ומבינים את שניהם. המשפט בטקסט מתחיל ב: "אבל אני יודע שטעיתי…".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דניאל ומרים ישבו יחד בהתחלה כי היו חברים. | ✅ נכון – סבתא של מרים סרגה את הסוודר האפור. | ❌ לא נכון – הסוללה של מרים נגמרה אחרי שעה. | ✅ נכון – מרים הסבירה לדניאל מה אומרות מילות השיר.</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אין לנו שום דבר משותף ← 💭 מה שדניאל הניח | הסוודר הוא מתנה מסבתא ← ✅ מה שהתברר | היא לובשת תמיד את אותו סוודר ← 💭 מה שדניאל הניח | השיר באותו מקצב של התופים ← ✅ מה שהתברר</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שאלות בסגנון בגרות על מטרה, מבנה וקישוריות. תשובות: מהי הטכניקה הספרותית המרכזית? ← סיפור בשני קולות (נקודות מבט מתחלפות) | מה תפקידה של האירוניה במשפט 'בטח אין לנו שום דבר משותף'? ← הקורא/ת מגלה בהמשך שהמשפט הפוך מהמציאות</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מחסן מילים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ut-mahshava.pages.dev/tzolelim/" TargetMode="External"/><Relationship Id="rId4" Type="http://schemas.openxmlformats.org/officeDocument/2006/relationships/hyperlink" Target="https://korim-olam.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shone-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קבלת השונה והאחר</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חיים יחד למרות ההבדלים</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סיפור מבוסס חילופי מבטים</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האם פעם החלטתם מראש שאין לכם שום דבר משותף עם מישהו? מה גרם לכם לחשוב כך?</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את נקודות המבט של שתי הדמויות</a:t>
            </a:r>
          </a:p>
          <a:p>
            <a:pPr rtl="1" algn="r">
              <a:spcAft>
                <a:spcPts val="600"/>
              </a:spcAft>
            </a:pPr>
            <a:r>
              <a:rPr sz="1500" b="0" lang="he-IL">
                <a:solidFill>
                  <a:srgbClr val="2B2540"/>
                </a:solidFill>
                <a:latin typeface="Arial"/>
                <a:ea typeface="Arial"/>
                <a:cs typeface="Arial"/>
                <a:sym typeface="Arial"/>
              </a:rPr>
              <a:t>• לזהות דעות קדומות ואיך הן משתנות</a:t>
            </a:r>
          </a:p>
          <a:p>
            <a:pPr rtl="1" algn="r">
              <a:spcAft>
                <a:spcPts val="600"/>
              </a:spcAft>
            </a:pPr>
            <a:r>
              <a:rPr sz="1500" b="0" lang="he-IL">
                <a:solidFill>
                  <a:srgbClr val="2B2540"/>
                </a:solidFill>
                <a:latin typeface="Arial"/>
                <a:ea typeface="Arial"/>
                <a:cs typeface="Arial"/>
                <a:sym typeface="Arial"/>
              </a:rPr>
              <a:t>• לכתוב מנקודת מבט של 'האחר'</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מבטא</a:t>
            </a:r>
          </a:p>
          <a:p>
            <a:pPr rtl="1" algn="ctr">
              <a:spcAft>
                <a:spcPts val="600"/>
              </a:spcAft>
            </a:pPr>
            <a:r>
              <a:rPr sz="1700" b="0" lang="he-IL">
                <a:solidFill>
                  <a:srgbClr val="2B2540"/>
                </a:solidFill>
                <a:latin typeface="Arial"/>
                <a:ea typeface="Arial"/>
                <a:cs typeface="Arial"/>
                <a:sym typeface="Arial"/>
              </a:rPr>
              <a:t>אופן דיבור שמגלה שהשפה אינה שפת האם של הדובר/ת</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סרגה</a:t>
            </a:r>
          </a:p>
          <a:p>
            <a:pPr rtl="1" algn="ctr">
              <a:spcAft>
                <a:spcPts val="600"/>
              </a:spcAft>
            </a:pPr>
            <a:r>
              <a:rPr sz="1700" b="0" lang="he-IL">
                <a:solidFill>
                  <a:srgbClr val="2B2540"/>
                </a:solidFill>
                <a:latin typeface="Arial"/>
                <a:ea typeface="Arial"/>
                <a:cs typeface="Arial"/>
                <a:sym typeface="Arial"/>
              </a:rPr>
              <a:t>יצרה בגד בעזרת חוטים ומסרגות</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מביך</a:t>
            </a:r>
          </a:p>
          <a:p>
            <a:pPr rtl="1" algn="ctr">
              <a:spcAft>
                <a:spcPts val="600"/>
              </a:spcAft>
            </a:pPr>
            <a:r>
              <a:rPr sz="1700" b="0" lang="he-IL">
                <a:solidFill>
                  <a:srgbClr val="2B2540"/>
                </a:solidFill>
                <a:latin typeface="Arial"/>
                <a:ea typeface="Arial"/>
                <a:cs typeface="Arial"/>
                <a:sym typeface="Arial"/>
              </a:rPr>
              <a:t>גורם לתחושת אי־נוחות</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בקע</a:t>
            </a:r>
          </a:p>
          <a:p>
            <a:pPr rtl="1" algn="ctr">
              <a:spcAft>
                <a:spcPts val="600"/>
              </a:spcAft>
            </a:pPr>
            <a:r>
              <a:rPr sz="1700" b="0" lang="he-IL">
                <a:solidFill>
                  <a:srgbClr val="2B2540"/>
                </a:solidFill>
                <a:latin typeface="Arial"/>
                <a:ea typeface="Arial"/>
                <a:cs typeface="Arial"/>
                <a:sym typeface="Arial"/>
              </a:rPr>
              <a:t>יצא, נשמע פתאום</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מקצב</a:t>
            </a:r>
          </a:p>
          <a:p>
            <a:pPr rtl="1" algn="ctr">
              <a:spcAft>
                <a:spcPts val="600"/>
              </a:spcAft>
            </a:pPr>
            <a:r>
              <a:rPr sz="1700" b="0" lang="he-IL">
                <a:solidFill>
                  <a:srgbClr val="2B2540"/>
                </a:solidFill>
                <a:latin typeface="Arial"/>
                <a:ea typeface="Arial"/>
                <a:cs typeface="Arial"/>
                <a:sym typeface="Arial"/>
              </a:rPr>
              <a:t>הקצב החוזר של המוזיקה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ובתמונה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אוזניה אחת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סיפור מבוסס חילופי מבטים</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[דניאל] היא ישבה לידי באוטובוס לטיול השנתי כי לא נשאר מקום אחר. התלמידה החדשה, זו שמדברת עם מבטא ולובשת תמיד את אותו סוודר אפור. שמתי אוזניות והסתכלתי מהחלון. 'בטח אין לנו שום דבר משותף', חשבתי. [מרים] הוא שם אוזניות בשנייה שהתיישבתי. הבנתי. גם בבית הספר הקודם שלי, בארץ אחרת, זה היה ככה בהתחלה. הסוודר האפור הוא של סבתא שלי.</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מה קרה עד עכשיו? מה לדעתכם יקרה בהמשך?</a:t>
            </a:r>
          </a:p>
        </p:txBody>
      </p:sp>
      <p:pic>
        <p:nvPicPr>
          <p:cNvPr id="19" name="Picture 18" descr="shone-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נאתר בסיפור את העובדות: מי, מה ומתי.</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למה מרים ישבה ליד דניאל?</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לא נשאר מקום אחר</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הם חברים</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המורה ביקשה</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מסמל הסוודר האפור עבור מרים?</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את סבתא שלה</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את בית הספר</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אופנה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נצלול אל ההבדל בין מה שחשבו הדמויות לבין מה שהתברר.</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בסיפור שני מספרים. איך זה משפיע על הקורא/ת?</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רואים את אותו רגע משני צדדים ומבינים את שניהם</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זה מבלבל בלבד</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זה מקצר את הסיפור</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שבו דניאל מודה בטעות שלו</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נחשוב על ההנחות שלנו ועל מה שאפשר לשנות.</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עבודה בזוגות</a:t>
            </a:r>
          </a:p>
          <a:p>
            <a:pPr rtl="1" algn="r">
              <a:spcAft>
                <a:spcPts val="800"/>
              </a:spcAft>
            </a:pPr>
            <a:r>
              <a:rPr sz="1800" b="0" lang="he-IL">
                <a:solidFill>
                  <a:srgbClr val="2B2540"/>
                </a:solidFill>
                <a:latin typeface="Arial"/>
                <a:ea typeface="Arial"/>
                <a:cs typeface="Arial"/>
                <a:sym typeface="Arial"/>
              </a:rPr>
              <a:t>נועה שובצה לעבודה בזוג עם יואב, שיושב תמיד לבד ומצייר במחברת. היא בטוחה שאין להם על מה לדבר.</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נועה יכולה לעשות כדי לבדוק את ההנחה שלה, כמו שדניאל למד?</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פסקה נוספת מנקודת המבט של מרים – מה היא חושבת בדרך חזרה?</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דניאל ומרים ישבו יחד בהתחלה כי היו חברים.</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סבתא של מרים סרגה את הסוודר האפור.</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הסוללה של מרים נגמרה אחרי שעה.</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מרים הסבירה לדניאל מה אומרות מילות השיר.</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מה דניאל חשב ומה היה באמת?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9141714" y="2240280"/>
            <a:ext cx="2654046"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אין לנו שום דבר משותף</a:t>
            </a:r>
          </a:p>
        </p:txBody>
      </p:sp>
      <p:sp>
        <p:nvSpPr>
          <p:cNvPr id="17" name="Rounded Rectangle 16"/>
          <p:cNvSpPr/>
          <p:nvPr/>
        </p:nvSpPr>
        <p:spPr>
          <a:xfrm>
            <a:off x="6323076" y="2240280"/>
            <a:ext cx="2654046"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הסוודר הוא מתנה מסבתא</a:t>
            </a:r>
          </a:p>
        </p:txBody>
      </p:sp>
      <p:sp>
        <p:nvSpPr>
          <p:cNvPr id="18" name="Rounded Rectangle 17"/>
          <p:cNvSpPr/>
          <p:nvPr/>
        </p:nvSpPr>
        <p:spPr>
          <a:xfrm>
            <a:off x="3504438" y="2240280"/>
            <a:ext cx="2654046"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היא לובשת תמיד את אותו סוודר</a:t>
            </a:r>
          </a:p>
        </p:txBody>
      </p:sp>
      <p:sp>
        <p:nvSpPr>
          <p:cNvPr id="19" name="Rounded Rectangle 18"/>
          <p:cNvSpPr/>
          <p:nvPr/>
        </p:nvSpPr>
        <p:spPr>
          <a:xfrm>
            <a:off x="685800" y="2240280"/>
            <a:ext cx="2654046"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השיר באותו מקצב של התופים</a:t>
            </a:r>
          </a:p>
        </p:txBody>
      </p:sp>
      <p:sp>
        <p:nvSpPr>
          <p:cNvPr id="20" name="Rounded Rectangle 19"/>
          <p:cNvSpPr/>
          <p:nvPr/>
        </p:nvSpPr>
        <p:spPr>
          <a:xfrm>
            <a:off x="6355080" y="3044952"/>
            <a:ext cx="5440680" cy="3172967"/>
          </a:xfrm>
          <a:prstGeom prst="roundRect">
            <a:avLst>
              <a:gd name="adj" fmla="val 5763"/>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מה שדניאל הניח</a:t>
            </a:r>
          </a:p>
        </p:txBody>
      </p:sp>
      <p:sp>
        <p:nvSpPr>
          <p:cNvPr id="21" name="Rounded Rectangle 20"/>
          <p:cNvSpPr/>
          <p:nvPr/>
        </p:nvSpPr>
        <p:spPr>
          <a:xfrm>
            <a:off x="685800" y="3044952"/>
            <a:ext cx="5440680" cy="3172967"/>
          </a:xfrm>
          <a:prstGeom prst="roundRect">
            <a:avLst>
              <a:gd name="adj" fmla="val 5763"/>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מה שהתברר</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מתי הנחתם משהו על מישהו – וגיליתם שטעיתם?</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מה מקל על חבר/ה חדש/ה להרגיש בבית?</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איזו שאלה יכולה לפתוח שיחה עם מישהו שונה מכם?</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מעש״ה – ארבעה צעדים לעזור למי שלידנו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121140" y="2286000"/>
            <a:ext cx="267462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מחויבות – "אני כאן איתך"</a:t>
            </a:r>
          </a:p>
        </p:txBody>
      </p:sp>
      <p:sp>
        <p:nvSpPr>
          <p:cNvPr id="17" name="Rounded Rectangle 16"/>
          <p:cNvSpPr/>
          <p:nvPr/>
        </p:nvSpPr>
        <p:spPr>
          <a:xfrm>
            <a:off x="6309359" y="2286000"/>
            <a:ext cx="267462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עידוד לפעולה – משימה קטנה</a:t>
            </a:r>
          </a:p>
        </p:txBody>
      </p:sp>
      <p:sp>
        <p:nvSpPr>
          <p:cNvPr id="18" name="Rounded Rectangle 17"/>
          <p:cNvSpPr/>
          <p:nvPr/>
        </p:nvSpPr>
        <p:spPr>
          <a:xfrm>
            <a:off x="3497580" y="2286000"/>
            <a:ext cx="267462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שאלות שמפעילות חשיבה</a:t>
            </a:r>
          </a:p>
        </p:txBody>
      </p:sp>
      <p:sp>
        <p:nvSpPr>
          <p:cNvPr id="19" name="Rounded Rectangle 18"/>
          <p:cNvSpPr/>
          <p:nvPr/>
        </p:nvSpPr>
        <p:spPr>
          <a:xfrm>
            <a:off x="685799" y="2286000"/>
            <a:ext cx="267462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הבניית רצף – מה קרה ומה עכשיו</a:t>
            </a:r>
          </a:p>
        </p:txBody>
      </p:sp>
      <p:sp>
        <p:nvSpPr>
          <p:cNvPr id="20" name="Rounded Rectangle 19"/>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תלמיד/ה חדש/ה הגיע/ה לכיתה ומרגיש/ה לבד. איך מקבלים לפי מעש״ה? "אני כאן איתך", משימה משותפת קטנה, שאלה פתוחה, וקביעת המפגש הבא.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פסקת ההרחבה (חט״ע): </a:t>
            </a:r>
            <a:r>
              <a:rPr sz="1500" b="0" lang="he-IL">
                <a:solidFill>
                  <a:srgbClr val="2B2540"/>
                </a:solidFill>
                <a:latin typeface="Arial"/>
                <a:ea typeface="Arial"/>
                <a:cs typeface="Arial"/>
                <a:sym typeface="Arial"/>
              </a:rPr>
              <a:t>„פסיכולוג חברתי מפורסם טען כבר לפני עשרות שנים כי מפגש בין קבוצות מפחית דעות קדומות רק בתנאים מסוימים: מעמד שווה, מטרה משותפת ותמיכה של הסביבה. מפגש שטחי, לעומת זאת, עלול אף לחזק סטריאוטיפים.“</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הטכניקה הספרותית המרכזית?</a:t>
            </a:r>
          </a:p>
          <a:p>
            <a:pPr rtl="1" algn="r">
              <a:spcAft>
                <a:spcPts val="200"/>
              </a:spcAft>
            </a:pPr>
            <a:r>
              <a:rPr sz="1400" b="0" lang="he-IL">
                <a:solidFill>
                  <a:srgbClr val="6B6880"/>
                </a:solidFill>
                <a:latin typeface="Arial"/>
                <a:ea typeface="Arial"/>
                <a:cs typeface="Arial"/>
                <a:sym typeface="Arial"/>
              </a:rPr>
              <a:t>א. סיפור בשני קולות (נקודות מבט מתחלפות)   ב. מספר יודע־כול   ג. שיר</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האירוניה במשפט 'בטח אין לנו שום דבר משותף'?</a:t>
            </a:r>
          </a:p>
          <a:p>
            <a:pPr rtl="1" algn="r">
              <a:spcAft>
                <a:spcPts val="200"/>
              </a:spcAft>
            </a:pPr>
            <a:r>
              <a:rPr sz="1400" b="0" lang="he-IL">
                <a:solidFill>
                  <a:srgbClr val="6B6880"/>
                </a:solidFill>
                <a:latin typeface="Arial"/>
                <a:ea typeface="Arial"/>
                <a:cs typeface="Arial"/>
                <a:sym typeface="Arial"/>
              </a:rPr>
              <a:t>א. הקורא/ת מגלה בהמשך שהמשפט הפוך מהמציאות   ב. להצחיק   ג. להעליב</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מה תפקידה של הפסקה המחקרית ביחס לסיפור? הסבירו כיצד היא משנה את קריאת הסיפור והביאו דוגמה אחת.</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אַתְּ/ה חָדָשׁ/ה בַּכִּיתָּה? מָה עוֹזֵר לָךְ?</a:t>
            </a:r>
          </a:p>
          <a:p>
            <a:pPr rtl="1" algn="r">
              <a:spcAft>
                <a:spcPts val="500"/>
              </a:spcAft>
            </a:pPr>
            <a:r>
              <a:rPr sz="1700" b="1" lang="he-IL">
                <a:solidFill>
                  <a:srgbClr val="6A3FC9"/>
                </a:solidFill>
                <a:latin typeface="Arial"/>
                <a:ea typeface="Arial"/>
                <a:cs typeface="Arial"/>
                <a:sym typeface="Arial"/>
              </a:rPr>
              <a:t>חֲדָשָׁה </a:t>
            </a:r>
            <a:r>
              <a:rPr sz="1500" b="0" lang="he-IL">
                <a:solidFill>
                  <a:srgbClr val="6B6880"/>
                </a:solidFill>
                <a:latin typeface="Arial"/>
                <a:ea typeface="Arial"/>
                <a:cs typeface="Arial"/>
                <a:sym typeface="Arial"/>
              </a:rPr>
              <a:t>– new</a:t>
            </a:r>
          </a:p>
          <a:p>
            <a:pPr rtl="1" algn="r">
              <a:spcAft>
                <a:spcPts val="500"/>
              </a:spcAft>
            </a:pPr>
            <a:r>
              <a:rPr sz="1700" b="1" lang="he-IL">
                <a:solidFill>
                  <a:srgbClr val="6A3FC9"/>
                </a:solidFill>
                <a:latin typeface="Arial"/>
                <a:ea typeface="Arial"/>
                <a:cs typeface="Arial"/>
                <a:sym typeface="Arial"/>
              </a:rPr>
              <a:t>כִּיתָּה </a:t>
            </a:r>
            <a:r>
              <a:rPr sz="1500" b="0" lang="he-IL">
                <a:solidFill>
                  <a:srgbClr val="6B6880"/>
                </a:solidFill>
                <a:latin typeface="Arial"/>
                <a:ea typeface="Arial"/>
                <a:cs typeface="Arial"/>
                <a:sym typeface="Arial"/>
              </a:rPr>
              <a:t>– class</a:t>
            </a:r>
          </a:p>
          <a:p>
            <a:pPr rtl="1" algn="r">
              <a:spcAft>
                <a:spcPts val="500"/>
              </a:spcAft>
            </a:pPr>
            <a:r>
              <a:rPr sz="1700" b="1" lang="he-IL">
                <a:solidFill>
                  <a:srgbClr val="6A3FC9"/>
                </a:solidFill>
                <a:latin typeface="Arial"/>
                <a:ea typeface="Arial"/>
                <a:cs typeface="Arial"/>
                <a:sym typeface="Arial"/>
              </a:rPr>
              <a:t>נוֹתֶנֶת </a:t>
            </a:r>
            <a:r>
              <a:rPr sz="1500" b="0" lang="he-IL">
                <a:solidFill>
                  <a:srgbClr val="6B6880"/>
                </a:solidFill>
                <a:latin typeface="Arial"/>
                <a:ea typeface="Arial"/>
                <a:cs typeface="Arial"/>
                <a:sym typeface="Arial"/>
              </a:rPr>
              <a:t>– gives</a:t>
            </a:r>
          </a:p>
          <a:p>
            <a:pPr rtl="1" algn="r">
              <a:spcAft>
                <a:spcPts val="500"/>
              </a:spcAft>
            </a:pPr>
            <a:r>
              <a:rPr sz="1700" b="1" lang="he-IL">
                <a:solidFill>
                  <a:srgbClr val="6A3FC9"/>
                </a:solidFill>
                <a:latin typeface="Arial"/>
                <a:ea typeface="Arial"/>
                <a:cs typeface="Arial"/>
                <a:sym typeface="Arial"/>
              </a:rPr>
              <a:t>אוֹהֵב </a:t>
            </a:r>
            <a:r>
              <a:rPr sz="1500" b="0" lang="he-IL">
                <a:solidFill>
                  <a:srgbClr val="6B6880"/>
                </a:solidFill>
                <a:latin typeface="Arial"/>
                <a:ea typeface="Arial"/>
                <a:cs typeface="Arial"/>
                <a:sym typeface="Arial"/>
              </a:rPr>
              <a:t>– likes / loves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יש לך חבר/ה חדש/ה?</a:t>
            </a:r>
          </a:p>
          <a:p>
            <a:pPr rtl="1" algn="r">
              <a:spcAft>
                <a:spcPts val="500"/>
              </a:spcAft>
            </a:pPr>
            <a:r>
              <a:rPr sz="1800" b="0" lang="he-IL">
                <a:solidFill>
                  <a:srgbClr val="2B2540"/>
                </a:solidFill>
                <a:latin typeface="Arial"/>
                <a:ea typeface="Arial"/>
                <a:cs typeface="Arial"/>
                <a:sym typeface="Arial"/>
              </a:rPr>
              <a:t>מה היא נותנת?</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אוזניה ושיר</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תפוח</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כדור</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קבלת השונה והאחר</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הנחה אחת שאני מוכן/ה לבדוק מחדש:</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שאלה שאשאל מישהו שאני לא מכיר/ה טוב:</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מה אני מביא/ה איתי לכיתה שאחרים לא יודעים:</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קבלת השונה והאחר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מקור השראה: </a:t>
            </a:r>
            <a:r>
              <a:rPr sz="1600" b="1" lang="he-IL">
                <a:solidFill>
                  <a:srgbClr val="3D7BD9"/>
                </a:solidFill>
                <a:latin typeface="Arial"/>
                <a:ea typeface="Arial"/>
                <a:cs typeface="Arial"/>
                <a:sym typeface="Arial"/>
                <a:hlinkClick r:id="rId3"/>
              </a:rPr>
              <a:t>סטודיו חוט מחשבה</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4"/>
              </a:rPr>
              <a:t>korim-olam.sites.tab.bot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קבלת השונה והאחר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